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3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66" r:id="rId22"/>
    <p:sldId id="365" r:id="rId23"/>
    <p:sldId id="307" r:id="rId24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3" pos="506" userDrawn="1">
          <p15:clr>
            <a:srgbClr val="A4A3A4"/>
          </p15:clr>
        </p15:guide>
        <p15:guide id="4" pos="7242" userDrawn="1">
          <p15:clr>
            <a:srgbClr val="A4A3A4"/>
          </p15:clr>
        </p15:guide>
        <p15:guide id="5" orient="horz" pos="391" userDrawn="1">
          <p15:clr>
            <a:srgbClr val="A4A3A4"/>
          </p15:clr>
        </p15:guide>
        <p15:guide id="6" pos="710" userDrawn="1">
          <p15:clr>
            <a:srgbClr val="A4A3A4"/>
          </p15:clr>
        </p15:guide>
        <p15:guide id="7" orient="horz" pos="4065" userDrawn="1">
          <p15:clr>
            <a:srgbClr val="A4A3A4"/>
          </p15:clr>
        </p15:guide>
        <p15:guide id="8" orient="horz" pos="4247" userDrawn="1">
          <p15:clr>
            <a:srgbClr val="A4A3A4"/>
          </p15:clr>
        </p15:guide>
        <p15:guide id="10" orient="horz" pos="79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ноградов Павел Андреевич" initials="ВПА" lastIdx="3" clrIdx="0">
    <p:extLst>
      <p:ext uri="{19B8F6BF-5375-455C-9EA6-DF929625EA0E}">
        <p15:presenceInfo xmlns:p15="http://schemas.microsoft.com/office/powerpoint/2012/main" xmlns="" userId="S-1-5-21-304342873-2070335358-2823543513-16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6882"/>
    <a:srgbClr val="485970"/>
    <a:srgbClr val="4E617A"/>
    <a:srgbClr val="556A85"/>
    <a:srgbClr val="7388A5"/>
    <a:srgbClr val="7A8FAA"/>
    <a:srgbClr val="627998"/>
    <a:srgbClr val="A8AEB5"/>
    <a:srgbClr val="3C3C3D"/>
    <a:srgbClr val="CE4D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9290" autoAdjust="0"/>
  </p:normalViewPr>
  <p:slideViewPr>
    <p:cSldViewPr snapToGrid="0">
      <p:cViewPr>
        <p:scale>
          <a:sx n="75" d="100"/>
          <a:sy n="75" d="100"/>
        </p:scale>
        <p:origin x="-1830" y="-900"/>
      </p:cViewPr>
      <p:guideLst>
        <p:guide orient="horz" pos="391"/>
        <p:guide orient="horz" pos="4065"/>
        <p:guide orient="horz" pos="4247"/>
        <p:guide orient="horz" pos="799"/>
        <p:guide pos="506"/>
        <p:guide pos="7242"/>
        <p:guide pos="7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E4EF-067B-4FDA-B40C-3668CD58E4E4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E2DA9-E64D-4ACE-B33A-EBC0AD6CC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163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2DA9-E64D-4ACE-B33A-EBC0AD6CC9F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877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01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515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142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5440" y="96011"/>
            <a:ext cx="9505056" cy="740701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55" y="404664"/>
            <a:ext cx="672075" cy="365125"/>
          </a:xfrm>
          <a:prstGeom prst="rect">
            <a:avLst/>
          </a:prstGeom>
        </p:spPr>
        <p:txBody>
          <a:bodyPr/>
          <a:lstStyle>
            <a:lvl1pPr>
              <a:defRPr sz="2133" spc="-200">
                <a:solidFill>
                  <a:srgbClr val="DD1A3C"/>
                </a:solidFill>
                <a:latin typeface="AvantGardeGothicC" pitchFamily="82" charset="0"/>
              </a:defRPr>
            </a:lvl1pPr>
          </a:lstStyle>
          <a:p>
            <a:fld id="{E8EE243D-D7F2-4540-B46C-0E625ACAF3E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904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5440" y="96011"/>
            <a:ext cx="9505056" cy="740701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55" y="404664"/>
            <a:ext cx="672075" cy="365125"/>
          </a:xfrm>
          <a:prstGeom prst="rect">
            <a:avLst/>
          </a:prstGeom>
        </p:spPr>
        <p:txBody>
          <a:bodyPr/>
          <a:lstStyle>
            <a:lvl1pPr>
              <a:defRPr sz="2133" spc="-200">
                <a:solidFill>
                  <a:srgbClr val="DD1A3C"/>
                </a:solidFill>
                <a:latin typeface="AvantGardeGothicC" pitchFamily="82" charset="0"/>
              </a:defRPr>
            </a:lvl1pPr>
          </a:lstStyle>
          <a:p>
            <a:fld id="{E8EE243D-D7F2-4540-B46C-0E625ACAF3E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169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5440" y="96011"/>
            <a:ext cx="9505056" cy="740701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80000"/>
              </a:lnSpc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455" y="404664"/>
            <a:ext cx="672075" cy="365125"/>
          </a:xfrm>
          <a:prstGeom prst="rect">
            <a:avLst/>
          </a:prstGeom>
        </p:spPr>
        <p:txBody>
          <a:bodyPr/>
          <a:lstStyle>
            <a:lvl1pPr>
              <a:defRPr sz="2133" spc="-200">
                <a:solidFill>
                  <a:srgbClr val="DD1A3C"/>
                </a:solidFill>
                <a:latin typeface="AvantGardeGothicC" pitchFamily="82" charset="0"/>
              </a:defRPr>
            </a:lvl1pPr>
          </a:lstStyle>
          <a:p>
            <a:fld id="{E8EE243D-D7F2-4540-B46C-0E625ACAF3E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40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68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9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23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5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10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647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0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3702-1C3B-4D74-B9A9-629955DA86F3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D284-0C67-40C0-BEEA-06D19B99C8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6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onitoring.egisz.rosminzdrav.ru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  <a:alpha val="7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7435" y="4602632"/>
            <a:ext cx="10899240" cy="803751"/>
          </a:xfrm>
          <a:prstGeom prst="rect">
            <a:avLst/>
          </a:prstGeom>
          <a:solidFill>
            <a:srgbClr val="54688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470" y="2811471"/>
            <a:ext cx="10909360" cy="1786205"/>
          </a:xfrm>
          <a:prstGeom prst="rect">
            <a:avLst/>
          </a:prstGeom>
          <a:solidFill>
            <a:srgbClr val="C0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07705" y="1860341"/>
            <a:ext cx="10899240" cy="956222"/>
          </a:xfrm>
          <a:prstGeom prst="rect">
            <a:avLst/>
          </a:prstGeom>
          <a:solidFill>
            <a:schemeClr val="bg1">
              <a:alpha val="7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341" y="1897391"/>
            <a:ext cx="2963547" cy="837916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607705" y="1860341"/>
            <a:ext cx="606741" cy="946986"/>
          </a:xfrm>
          <a:prstGeom prst="rect">
            <a:avLst/>
          </a:prstGeom>
          <a:solidFill>
            <a:schemeClr val="tx2">
              <a:lumMod val="40000"/>
              <a:lumOff val="60000"/>
              <a:alpha val="7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8469" y="2820707"/>
            <a:ext cx="615978" cy="1781113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01763" y="2940740"/>
            <a:ext cx="10094912" cy="1431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ru-RU" altLang="ru-RU" sz="3200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ЕГИСЗ</a:t>
            </a:r>
          </a:p>
          <a:p>
            <a:pPr eaLnBrk="1" hangingPunct="1">
              <a:spcAft>
                <a:spcPts val="60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Федеральный регистр лиц, больных туберкулезом</a:t>
            </a:r>
          </a:p>
          <a:p>
            <a:pPr eaLnBrk="1" hangingPunct="1">
              <a:spcAft>
                <a:spcPts val="60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Правила учета сведений для расчета основных показателей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401763" y="4673804"/>
            <a:ext cx="99110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b="1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Виноградов Павел Андреевич</a:t>
            </a:r>
            <a:endParaRPr lang="ru-RU" altLang="ru-RU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ru-RU" altLang="ru-RU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ООО «Национальный Центр Информатизации» (ГК «</a:t>
            </a:r>
            <a:r>
              <a:rPr lang="ru-RU" altLang="ru-RU" dirty="0" err="1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Ростех</a:t>
            </a:r>
            <a:r>
              <a:rPr lang="ru-RU" altLang="ru-RU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»)</a:t>
            </a:r>
            <a:endParaRPr lang="ru-RU" altLang="ru-RU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7705" y="4601820"/>
            <a:ext cx="606741" cy="803751"/>
          </a:xfrm>
          <a:prstGeom prst="rect">
            <a:avLst/>
          </a:prstGeom>
          <a:solidFill>
            <a:srgbClr val="333F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18059" y="6077135"/>
            <a:ext cx="2173942" cy="369332"/>
          </a:xfrm>
          <a:prstGeom prst="rect">
            <a:avLst/>
          </a:prstGeom>
          <a:solidFill>
            <a:srgbClr val="D37E82"/>
          </a:solidFill>
        </p:spPr>
        <p:txBody>
          <a:bodyPr wrap="square">
            <a:spAutoFit/>
          </a:bodyPr>
          <a:lstStyle/>
          <a:p>
            <a:pPr algn="r"/>
            <a:r>
              <a:rPr lang="ru-RU" altLang="ru-RU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МОСКВА, 2018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08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УЧЕТ МЛУ/ШЛУ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(3/3)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222" y="1306289"/>
            <a:ext cx="1064255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открытые регистровые записи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созданные в субъекте РФ или ФОИВ (ФСИН или ФМБА), 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должны быть отнесены к одной из следующих категорий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больных с точки зрения результатов тестирования на лекарственную устойчивость: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ШЛУ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МЛУ/ШЛУ.</a:t>
            </a:r>
          </a:p>
          <a:p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категориям МЛУ и ШЛУ относятся только больные с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бактериовыделением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 которых МЛУ/ШЛУ подтверждено тестированием, либо больные без </a:t>
            </a:r>
            <a:r>
              <a:rPr lang="ru-RU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бактериовыделения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 которых материал, полученный операционным путем, был исследован на МЛУ/ШЛУ с положительным результатом. </a:t>
            </a: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больных, проходящих лечение по 4 эмпирическому режиму химиотерапии, у которых МЛУ/ШЛУ не подтверждено тестированием, относить регистровые записи к категории МЛУ/ШЛУ </a:t>
            </a:r>
            <a:r>
              <a:rPr lang="ru-RU" sz="22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запрещено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857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ИНОСТРАННЫХ ГРАЖДАН (1/3)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222" y="1346200"/>
            <a:ext cx="10862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ТЕРМИНОЛОГИЯ:</a:t>
            </a:r>
          </a:p>
          <a:p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1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Иностранный </a:t>
            </a:r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гражданин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— это физическое лицо (человек), не являющееся гражданином Российской Федерации и имеющее доказательства наличия гражданства (подданства) иностранного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государства</a:t>
            </a:r>
          </a:p>
        </p:txBody>
      </p:sp>
    </p:spTree>
    <p:extLst>
      <p:ext uri="{BB962C8B-B14F-4D97-AF65-F5344CB8AC3E}">
        <p14:creationId xmlns:p14="http://schemas.microsoft.com/office/powerpoint/2010/main" val="6874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ИНОСТРАННЫХ ГРАЖДАН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(2/3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907" y="1300524"/>
            <a:ext cx="5419725" cy="49053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10514" y="1198926"/>
            <a:ext cx="587828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правильной регистрации иностранного гражданина в ФРБТ необходимо в блоке сведений о пациенте:</a:t>
            </a:r>
          </a:p>
          <a:p>
            <a:r>
              <a:rPr lang="ru-RU" dirty="0" smtClean="0"/>
              <a:t>1. Указать </a:t>
            </a:r>
            <a:r>
              <a:rPr lang="ru-RU" b="1" dirty="0" smtClean="0"/>
              <a:t>гражданство</a:t>
            </a:r>
            <a:r>
              <a:rPr lang="ru-RU" dirty="0" smtClean="0"/>
              <a:t>, отличное от «РОССИЯ Российская Федерация».</a:t>
            </a:r>
          </a:p>
          <a:p>
            <a:r>
              <a:rPr lang="ru-RU" dirty="0" smtClean="0"/>
              <a:t>2. В блоке «Документы» указать </a:t>
            </a:r>
            <a:r>
              <a:rPr lang="ru-RU" b="1" dirty="0" smtClean="0"/>
              <a:t>документ, удостоверяющий личность</a:t>
            </a:r>
            <a:r>
              <a:rPr lang="ru-RU" dirty="0" smtClean="0"/>
              <a:t>, любого из следующих типов: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Паспорт </a:t>
            </a:r>
            <a:r>
              <a:rPr lang="ru-RU" dirty="0"/>
              <a:t>иностранного </a:t>
            </a:r>
            <a:r>
              <a:rPr lang="ru-RU" dirty="0" smtClean="0"/>
              <a:t>гражданина,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Свидетельство </a:t>
            </a:r>
            <a:r>
              <a:rPr lang="ru-RU" dirty="0"/>
              <a:t>о регистрации ходатайства иммигранта о признании его </a:t>
            </a:r>
            <a:r>
              <a:rPr lang="ru-RU" dirty="0" smtClean="0"/>
              <a:t>беженцем,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Вид </a:t>
            </a:r>
            <a:r>
              <a:rPr lang="ru-RU" dirty="0"/>
              <a:t>на жительство в </a:t>
            </a:r>
            <a:r>
              <a:rPr lang="ru-RU" dirty="0" smtClean="0"/>
              <a:t>РФ,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Удостоверение беженца,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Свидетельство </a:t>
            </a:r>
            <a:r>
              <a:rPr lang="ru-RU" dirty="0"/>
              <a:t>о рождении, выданное уполномоченным органом иностранного </a:t>
            </a:r>
            <a:r>
              <a:rPr lang="ru-RU" dirty="0" smtClean="0"/>
              <a:t>государства,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Разрешение </a:t>
            </a:r>
            <a:r>
              <a:rPr lang="ru-RU" dirty="0"/>
              <a:t>на временное проживание в </a:t>
            </a:r>
            <a:r>
              <a:rPr lang="ru-RU" dirty="0" smtClean="0"/>
              <a:t>РФ,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Свидетельство </a:t>
            </a:r>
            <a:r>
              <a:rPr lang="ru-RU" dirty="0"/>
              <a:t>о предоставлении временного убежища на территории </a:t>
            </a:r>
            <a:r>
              <a:rPr lang="ru-RU" dirty="0" smtClean="0"/>
              <a:t>РФ,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Вид </a:t>
            </a:r>
            <a:r>
              <a:rPr lang="ru-RU" dirty="0"/>
              <a:t>на жительство иностранного </a:t>
            </a:r>
            <a:r>
              <a:rPr lang="ru-RU" dirty="0" smtClean="0"/>
              <a:t>гражданина,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Иные документы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6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ИНОСТРАННЫХ ГРАЖДАН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(3/3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11" y="1206046"/>
            <a:ext cx="8231390" cy="54784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824686" y="1198926"/>
            <a:ext cx="31641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В блоке «Записи в регистре» заполнить поле «</a:t>
            </a:r>
            <a:r>
              <a:rPr lang="ru-RU" b="1" dirty="0" smtClean="0"/>
              <a:t>Категория</a:t>
            </a:r>
            <a:r>
              <a:rPr lang="ru-RU" dirty="0" smtClean="0"/>
              <a:t>» одним из значений: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Иностранный гражданин,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Иммигрант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4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УЧЕТ ЛИЦ БОМЖ (1/4)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222" y="1346200"/>
            <a:ext cx="1086282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ТЕРМИНОЛОГИЯ:</a:t>
            </a:r>
          </a:p>
          <a:p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Лицо БОМЖ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это физическое лицо</a:t>
            </a:r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 определенного места жительства (постоянного или временного) места жительства</a:t>
            </a:r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1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УЧЕТ ЛИЦ БОМЖ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(2/4)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0514" y="1198926"/>
            <a:ext cx="58782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правильной регистрации лица БОМЖ в ФРБТ необходимо в блоке сведений о пациенте:</a:t>
            </a:r>
          </a:p>
          <a:p>
            <a:r>
              <a:rPr lang="ru-RU" dirty="0" smtClean="0"/>
              <a:t>1. Указать </a:t>
            </a:r>
            <a:r>
              <a:rPr lang="ru-RU" b="1" dirty="0" smtClean="0"/>
              <a:t>социальный статус </a:t>
            </a:r>
            <a:r>
              <a:rPr lang="ru-RU" dirty="0" smtClean="0"/>
              <a:t>пациента, выбрав значение «Без определенного места жительства».</a:t>
            </a:r>
          </a:p>
          <a:p>
            <a:r>
              <a:rPr lang="ru-RU" dirty="0" smtClean="0"/>
              <a:t>2. В блоке «Документы» указать </a:t>
            </a:r>
            <a:r>
              <a:rPr lang="ru-RU" b="1" dirty="0" smtClean="0"/>
              <a:t>документ, удостоверяющий личность</a:t>
            </a:r>
            <a:r>
              <a:rPr lang="ru-RU" dirty="0" smtClean="0"/>
              <a:t>, любого из следующих типов: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Временное удостоверение личности гражданина РФ</a:t>
            </a:r>
            <a:r>
              <a:rPr lang="ru-RU" dirty="0" smtClean="0"/>
              <a:t>, 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Иные документы</a:t>
            </a:r>
          </a:p>
          <a:p>
            <a:r>
              <a:rPr lang="ru-RU" dirty="0" smtClean="0"/>
              <a:t>Если указан иной документ, удостоверяющий личность, в поле «Номер» необходимо указать наименование субъекта РФ, информацию о социальном статусе и внутренний идентификатор в регионе (номер истории болезни), например, «Чукотка_БОМЖ_123234»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140" y="1198926"/>
            <a:ext cx="5705904" cy="498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65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УЧЕТ ЛИЦ БОМЖ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(3/4)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06118" y="1198926"/>
            <a:ext cx="33826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В блоке «Записи в регистре» заполнить поле «</a:t>
            </a:r>
            <a:r>
              <a:rPr lang="ru-RU" b="1" dirty="0" smtClean="0"/>
              <a:t>Категория</a:t>
            </a:r>
            <a:r>
              <a:rPr lang="ru-RU" dirty="0" smtClean="0"/>
              <a:t>» значением «БОМЖ»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00" y="1198926"/>
            <a:ext cx="8065071" cy="537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3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ЛИЦ БОМЖ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(4/4) 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5271" y="1198926"/>
            <a:ext cx="5453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  <a:r>
              <a:rPr lang="ru-RU" dirty="0" smtClean="0"/>
              <a:t>. В блоке «Контактные данные» указать </a:t>
            </a:r>
            <a:r>
              <a:rPr lang="ru-RU" b="1" dirty="0" smtClean="0"/>
              <a:t>адрес места проживания</a:t>
            </a:r>
            <a:r>
              <a:rPr lang="ru-RU" dirty="0" smtClean="0"/>
              <a:t> вплоть до населенного пункта (улицу и дом указывать не нужно)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10" y="1198926"/>
            <a:ext cx="5438775" cy="20764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10" y="3477048"/>
            <a:ext cx="4752975" cy="15906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610" y="5269395"/>
            <a:ext cx="66389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УЧЕТ ГДН (1/2)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21" y="1234327"/>
            <a:ext cx="5729182" cy="54085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35271" y="1198926"/>
            <a:ext cx="54535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</a:t>
            </a:r>
            <a:r>
              <a:rPr lang="ru-RU" b="1" dirty="0"/>
              <a:t>каждого</a:t>
            </a:r>
            <a:r>
              <a:rPr lang="ru-RU" dirty="0"/>
              <a:t> пациента, находящегося на диспансерном наблюдении, в блоке «</a:t>
            </a:r>
            <a:r>
              <a:rPr lang="ru-RU" b="1" dirty="0"/>
              <a:t>Диспансерное наблюдение</a:t>
            </a:r>
            <a:r>
              <a:rPr lang="ru-RU" dirty="0"/>
              <a:t>» должна быть создана карта диспансерного наблюдения, в которой должны создаваться отдельные явки </a:t>
            </a:r>
            <a:r>
              <a:rPr lang="ru-RU" dirty="0" smtClean="0"/>
              <a:t>в </a:t>
            </a:r>
            <a:r>
              <a:rPr lang="ru-RU" dirty="0"/>
              <a:t>случае </a:t>
            </a:r>
            <a:r>
              <a:rPr lang="ru-RU" dirty="0" smtClean="0"/>
              <a:t>изменения: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диагноза</a:t>
            </a:r>
            <a:r>
              <a:rPr lang="ru-RU" dirty="0"/>
              <a:t>,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группы </a:t>
            </a:r>
            <a:r>
              <a:rPr lang="ru-RU" dirty="0"/>
              <a:t>диспансерного наблюдения,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клинической формы,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локализации,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фазы.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90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ГДН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(2/2) 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9221" y="1329259"/>
            <a:ext cx="10889720" cy="4679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Текущая группа диспансерного наблюдения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определяется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последней явке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карте диспансерного наблюдения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Группа диспансерного наблюдения при постановке на учет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определяется по значению, установленному в блоке «Записи в регистре», и должна совпадать с группой диспансерного наблюдения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первой явке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карте диспансерного наблюдения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ru-RU" sz="2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установке группы диспансерного наблюдения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 указывать конечные элементы в списке выбора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т.е. недопустимо указывать значения «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или «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-А», вместо них должно быть указано «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-А-МБТ-» или «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-А-МБТ+»</a:t>
            </a:r>
            <a:endParaRPr lang="ru-RU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29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ОСНОВНЫЕ ПОКАЗАТЕЛИ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222" y="1021278"/>
            <a:ext cx="108628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основным показателям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получаемым из ФРБТ, помимо регламентированной отчетности, относятся:</a:t>
            </a:r>
          </a:p>
          <a:p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Количество впервые выявленных больных и рецидивов.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Количество МЛУ и ШЛУ.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Количество иностранных граждан и лиц БОМЖ.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Распределение количества больных по группам диспансерного наблюдения.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Количество больных с ко-инфекцией туберкулез и ВИЧ.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6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УЧЕТ КО-ИНФЕКЦИИ ВИЧ-ТБ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00" y="1181100"/>
            <a:ext cx="8091965" cy="53527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11988" y="1198926"/>
            <a:ext cx="34768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указания </a:t>
            </a:r>
            <a:r>
              <a:rPr lang="ru-RU" b="1" dirty="0"/>
              <a:t>наличия ВИЧ-инфекции</a:t>
            </a:r>
            <a:r>
              <a:rPr lang="ru-RU" dirty="0"/>
              <a:t> у больного туберкулезом необходимо в блоке «Записи в регистре» установить признак «</a:t>
            </a:r>
            <a:r>
              <a:rPr lang="en-US" b="1" dirty="0"/>
              <a:t>B</a:t>
            </a:r>
            <a:r>
              <a:rPr lang="ru-RU" b="1" dirty="0"/>
              <a:t>20-</a:t>
            </a:r>
            <a:r>
              <a:rPr lang="en-US" b="1" dirty="0"/>
              <a:t>B</a:t>
            </a:r>
            <a:r>
              <a:rPr lang="ru-RU" b="1" dirty="0"/>
              <a:t>24</a:t>
            </a:r>
            <a:r>
              <a:rPr lang="ru-RU" dirty="0"/>
              <a:t>» вне зависимости от того, была ли ВИЧ-инфекция первичной или установленной после регистрации туберкулеза</a:t>
            </a:r>
          </a:p>
        </p:txBody>
      </p:sp>
    </p:spTree>
    <p:extLst>
      <p:ext uri="{BB962C8B-B14F-4D97-AF65-F5344CB8AC3E}">
        <p14:creationId xmlns:p14="http://schemas.microsoft.com/office/powerpoint/2010/main" val="37905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ИНСТРУМЕНТ ДЛЯ МОНИТОРИНГА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45698"/>
              </p:ext>
            </p:extLst>
          </p:nvPr>
        </p:nvGraphicFramePr>
        <p:xfrm>
          <a:off x="519573" y="1300524"/>
          <a:ext cx="11004556" cy="24654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1686"/>
                <a:gridCol w="779929"/>
                <a:gridCol w="833718"/>
                <a:gridCol w="712694"/>
                <a:gridCol w="578224"/>
                <a:gridCol w="874058"/>
                <a:gridCol w="1021977"/>
                <a:gridCol w="847165"/>
                <a:gridCol w="389964"/>
                <a:gridCol w="645459"/>
                <a:gridCol w="739588"/>
                <a:gridCol w="1008530"/>
                <a:gridCol w="632011"/>
                <a:gridCol w="1129553"/>
              </a:tblGrid>
              <a:tr h="2170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УНРЗ</a:t>
                      </a:r>
                      <a:endParaRPr lang="ru-RU" sz="11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Ведомство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Субъект</a:t>
                      </a:r>
                      <a:endParaRPr lang="ru-RU" sz="11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Дата исключения из регистра</a:t>
                      </a:r>
                      <a:endParaRPr lang="ru-RU" sz="11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Причина исключения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Гражданство</a:t>
                      </a:r>
                      <a:endParaRPr lang="ru-RU" sz="11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Социальный статус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Категория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Данные при постановке на учет</a:t>
                      </a:r>
                      <a:endParaRPr lang="ru-RU" sz="11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Наблюдение</a:t>
                      </a:r>
                      <a:endParaRPr lang="ru-RU" sz="11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В20-В24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Подтверждение диагноза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Дата подтверждения ЦВК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Группа диспансерного наблюдения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Тестирование на ЛУ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Группа диспансерного наблюдения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1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1100" b="1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37</a:t>
                      </a:r>
                      <a:endParaRPr lang="ru-RU" sz="1100" b="1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17.00935.87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Другое ведомство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Чукотский автономный округ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РОССИЯ Российская Федерация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Без определенного места жительства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БОМЖ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НЕТ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18.05.2016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первая-А-МБТ+ подгруппа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МЛУ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первая-А-МБТ+ подгруппа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155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17.00786.87</a:t>
                      </a:r>
                      <a:endParaRPr lang="ru-RU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Другое ведомство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Чукотский автономный округ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17.09.2018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Смерть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РОССИЯ Российская Федерация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Неработающий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Постоянный житель Российской </a:t>
                      </a:r>
                      <a:r>
                        <a:rPr lang="ru-RU" sz="1100" u="none" strike="noStrike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Федерации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НЕТ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15.05.2012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вторая-А подгруппа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МЛУ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вторая-А подгруппа</a:t>
                      </a:r>
                      <a:endParaRPr lang="ru-RU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8039" marR="8039" marT="803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9574" y="4343400"/>
            <a:ext cx="113272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Системе мониторинга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://monitoring.egisz.rosminzdrav.ru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/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можно сформировать отчет «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Аналитический отчет по первичным сведениям и диспансерному наблюдению 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v2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в котором в одной таблице собраны все сведения, учету которых посвящена данная презентация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3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КОНТАКТЫ ГРУППЫ МОНИТОРИНГА 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222" y="2542983"/>
            <a:ext cx="1086282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ВСЕМ ВОЗНИКАЮЩИМ ВОПРОСАМ УЧЕТА ВЫ МОЖЕТЕ ОБРАЩАТЬСЯ В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ГРУППУ МОНИТОРИНГА ФРБТ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(ФГБУ НМИЦ ФПИ Минздрава России):</a:t>
            </a:r>
          </a:p>
          <a:p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sz="6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+7 982 695 64 72</a:t>
            </a:r>
            <a:endParaRPr lang="ru-RU" sz="6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0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  <a:alpha val="7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8470" y="3025962"/>
            <a:ext cx="10909360" cy="1786205"/>
          </a:xfrm>
          <a:prstGeom prst="rect">
            <a:avLst/>
          </a:prstGeom>
          <a:solidFill>
            <a:srgbClr val="C0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07705" y="2074832"/>
            <a:ext cx="10899240" cy="956222"/>
          </a:xfrm>
          <a:prstGeom prst="rect">
            <a:avLst/>
          </a:prstGeom>
          <a:solidFill>
            <a:schemeClr val="bg1">
              <a:alpha val="7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341" y="2111882"/>
            <a:ext cx="2963547" cy="83791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07705" y="2074832"/>
            <a:ext cx="606741" cy="946986"/>
          </a:xfrm>
          <a:prstGeom prst="rect">
            <a:avLst/>
          </a:prstGeom>
          <a:solidFill>
            <a:schemeClr val="tx2">
              <a:lumMod val="40000"/>
              <a:lumOff val="60000"/>
              <a:alpha val="7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469" y="3035198"/>
            <a:ext cx="615978" cy="1781113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01763" y="3389691"/>
            <a:ext cx="95456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3200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СПАСИБО</a:t>
            </a:r>
          </a:p>
          <a:p>
            <a:pPr eaLnBrk="1" hangingPunct="1"/>
            <a:r>
              <a:rPr lang="ru-RU" altLang="ru-RU" sz="3200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ЗА ВНИМАНИЕ!</a:t>
            </a:r>
            <a:endParaRPr lang="ru-RU" altLang="ru-RU" sz="3200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18059" y="6077135"/>
            <a:ext cx="2173942" cy="369332"/>
          </a:xfrm>
          <a:prstGeom prst="rect">
            <a:avLst/>
          </a:prstGeom>
          <a:solidFill>
            <a:srgbClr val="D37E82"/>
          </a:solidFill>
        </p:spPr>
        <p:txBody>
          <a:bodyPr wrap="square">
            <a:spAutoFit/>
          </a:bodyPr>
          <a:lstStyle/>
          <a:p>
            <a:pPr algn="r"/>
            <a:r>
              <a:rPr lang="ru-RU" altLang="ru-RU" dirty="0" smtClean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МОСКВА, 2018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65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УЧЕТ ВПЕРВЫЕ ВЫЯВЛЕННЫХ И РЕЦИДИВОВ (1/5) 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9222" y="1346200"/>
            <a:ext cx="1086282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ТЕРМИНОЛОГИЯ:</a:t>
            </a:r>
          </a:p>
          <a:p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Впервые выявленный больной туберкулезом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(«новый случай») – это больной с активной формой туберкулеза, выявленный в текущем году и никогда не лечившийся противотуберкулезными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препаратами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-А ГДН)</a:t>
            </a:r>
          </a:p>
          <a:p>
            <a:pPr lvl="0"/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Рецидив туберкулеза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это появление признаков активного туберкулеза у лиц, ранее перенесших туберкулез и излеченных от него, наблюдающихся в III группе диспансерного учета или снятых с учета в связи с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выздоровлением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-Б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ГДН)</a:t>
            </a:r>
          </a:p>
          <a:p>
            <a:pPr lvl="0"/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 с неуточненной активностью туберкулезного процесса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это лица без подтвержденного диагноза и нуждающихся в дифференциальной диагностике с целью установления диагноза туберкулеза любой локализации и лица, у которых необходимо уточнение активности туберкулезных изменений (0-А и 0-Б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ГДН)</a:t>
            </a:r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63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ВПЕРВЫЕ ВЫЯВЛЕННЫХ И РЕЦИДИВОВ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(2/5) 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9221" y="1089213"/>
            <a:ext cx="5069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Учет впервые выявленных больных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40914" y="1059085"/>
            <a:ext cx="39538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Регистровая запись </a:t>
            </a:r>
            <a:r>
              <a:rPr lang="ru-RU" b="1" dirty="0" smtClean="0"/>
              <a:t>открыта</a:t>
            </a:r>
            <a:r>
              <a:rPr lang="ru-RU" dirty="0" smtClean="0"/>
              <a:t> или </a:t>
            </a:r>
            <a:r>
              <a:rPr lang="ru-RU" b="1" dirty="0" smtClean="0"/>
              <a:t>исключена</a:t>
            </a:r>
            <a:r>
              <a:rPr lang="ru-RU" dirty="0" smtClean="0"/>
              <a:t> по любым причинам, кроме  «Иное».</a:t>
            </a:r>
          </a:p>
          <a:p>
            <a:r>
              <a:rPr lang="ru-RU" dirty="0" smtClean="0"/>
              <a:t>2. Установлен признак «</a:t>
            </a:r>
            <a:r>
              <a:rPr lang="ru-RU" b="1" dirty="0" smtClean="0"/>
              <a:t>Диагноз подтвержден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3. В поле «</a:t>
            </a:r>
            <a:r>
              <a:rPr lang="ru-RU" b="1" dirty="0" smtClean="0"/>
              <a:t>Дата подтверждения диагноза ЦВК» </a:t>
            </a:r>
            <a:r>
              <a:rPr lang="ru-RU" dirty="0" smtClean="0"/>
              <a:t>указана дата </a:t>
            </a:r>
            <a:r>
              <a:rPr lang="ru-RU" u="sng" dirty="0" smtClean="0"/>
              <a:t>первичного взятия на учет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ГДН </a:t>
            </a:r>
            <a:r>
              <a:rPr lang="ru-RU" u="sng" dirty="0" smtClean="0"/>
              <a:t>при первичном взятии на учет</a:t>
            </a:r>
            <a:r>
              <a:rPr lang="ru-RU" dirty="0" smtClean="0"/>
              <a:t> принимает значение </a:t>
            </a:r>
            <a:r>
              <a:rPr lang="en-US" b="1" dirty="0" smtClean="0"/>
              <a:t>I-</a:t>
            </a:r>
            <a:r>
              <a:rPr lang="ru-RU" b="1" dirty="0" smtClean="0"/>
              <a:t>А-МБТ+</a:t>
            </a:r>
            <a:r>
              <a:rPr lang="ru-RU" dirty="0" smtClean="0"/>
              <a:t> или </a:t>
            </a:r>
            <a:r>
              <a:rPr lang="en-US" b="1" dirty="0"/>
              <a:t>I-</a:t>
            </a:r>
            <a:r>
              <a:rPr lang="ru-RU" b="1" dirty="0" smtClean="0"/>
              <a:t>А-МБТ-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Период, в котором больной считается впервые выявленным, определяется по </a:t>
            </a:r>
            <a:r>
              <a:rPr lang="ru-RU" b="1" dirty="0" smtClean="0"/>
              <a:t>дате подтверждения диагноза ЦВК.</a:t>
            </a:r>
          </a:p>
          <a:p>
            <a:endParaRPr lang="ru-RU" b="1" dirty="0"/>
          </a:p>
          <a:p>
            <a:r>
              <a:rPr lang="ru-RU" dirty="0" smtClean="0"/>
              <a:t>Принадлежность к субъекту/ФОИВ определяется по </a:t>
            </a:r>
            <a:r>
              <a:rPr lang="ru-RU" b="1" dirty="0" smtClean="0"/>
              <a:t>медицинской организации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79" y="1513716"/>
            <a:ext cx="7650704" cy="511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ВПЕРВЫЕ ВЫЯВЛЕННЫХ И РЕЦИДИВОВ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(3/5) 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221" y="1089213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Учет рецидивов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11886" y="1059085"/>
            <a:ext cx="40554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Регистровая запись </a:t>
            </a:r>
            <a:r>
              <a:rPr lang="ru-RU" b="1" dirty="0" smtClean="0"/>
              <a:t>открыта</a:t>
            </a:r>
            <a:r>
              <a:rPr lang="ru-RU" dirty="0" smtClean="0"/>
              <a:t> или </a:t>
            </a:r>
            <a:r>
              <a:rPr lang="ru-RU" b="1" dirty="0" smtClean="0"/>
              <a:t>исключена</a:t>
            </a:r>
            <a:r>
              <a:rPr lang="ru-RU" dirty="0" smtClean="0"/>
              <a:t> по любым причинам, кроме  «Иное».</a:t>
            </a:r>
          </a:p>
          <a:p>
            <a:r>
              <a:rPr lang="ru-RU" dirty="0" smtClean="0"/>
              <a:t>2. Установлен признак «</a:t>
            </a:r>
            <a:r>
              <a:rPr lang="ru-RU" b="1" dirty="0" smtClean="0"/>
              <a:t>Диагноз подтвержден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3. В поле «</a:t>
            </a:r>
            <a:r>
              <a:rPr lang="ru-RU" b="1" dirty="0" smtClean="0"/>
              <a:t>Дата подтверждения диагноза ЦВК» </a:t>
            </a:r>
            <a:r>
              <a:rPr lang="ru-RU" dirty="0" smtClean="0"/>
              <a:t>указана дата </a:t>
            </a:r>
            <a:r>
              <a:rPr lang="ru-RU" u="sng" dirty="0" smtClean="0"/>
              <a:t>первичного взятия на учет как рецидива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ГДН </a:t>
            </a:r>
            <a:r>
              <a:rPr lang="ru-RU" u="sng" dirty="0" smtClean="0"/>
              <a:t>при первичном взятии на учет как рецидива</a:t>
            </a:r>
            <a:r>
              <a:rPr lang="ru-RU" dirty="0" smtClean="0"/>
              <a:t> принимает значение </a:t>
            </a:r>
            <a:r>
              <a:rPr lang="en-US" b="1" dirty="0" smtClean="0"/>
              <a:t>I-</a:t>
            </a:r>
            <a:r>
              <a:rPr lang="ru-RU" b="1" dirty="0" smtClean="0"/>
              <a:t>Б-МБТ+</a:t>
            </a:r>
            <a:r>
              <a:rPr lang="ru-RU" dirty="0" smtClean="0"/>
              <a:t> или </a:t>
            </a:r>
            <a:r>
              <a:rPr lang="en-US" b="1" dirty="0" smtClean="0"/>
              <a:t>I-</a:t>
            </a:r>
            <a:r>
              <a:rPr lang="ru-RU" b="1" dirty="0" smtClean="0"/>
              <a:t>Б-МБТ-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Период, в котором больной считается рецидивом, определяется по </a:t>
            </a:r>
            <a:r>
              <a:rPr lang="ru-RU" b="1" dirty="0" smtClean="0"/>
              <a:t>дате подтверждения диагноза ЦВК.</a:t>
            </a:r>
          </a:p>
          <a:p>
            <a:endParaRPr lang="ru-RU" b="1" dirty="0"/>
          </a:p>
          <a:p>
            <a:r>
              <a:rPr lang="ru-RU" dirty="0" smtClean="0"/>
              <a:t>Принадлежность к субъекту/ФОИВ определяется по </a:t>
            </a:r>
            <a:r>
              <a:rPr lang="ru-RU" b="1" dirty="0" smtClean="0"/>
              <a:t>медицинской организации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09" y="1513717"/>
            <a:ext cx="7675406" cy="512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8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ВПЕРВЫЕ ВЫЯВЛЕННЫХ И РЕЦИДИВОВ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(4/5) 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10" y="1522618"/>
            <a:ext cx="7766933" cy="374154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221" y="1089213"/>
            <a:ext cx="8879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Учет лиц с неуточненной активностью туберкулезного процесса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61829" y="1576407"/>
            <a:ext cx="33963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Регистровая запись </a:t>
            </a:r>
            <a:r>
              <a:rPr lang="ru-RU" b="1" dirty="0" smtClean="0"/>
              <a:t>открыта</a:t>
            </a:r>
            <a:r>
              <a:rPr lang="ru-RU" dirty="0" smtClean="0"/>
              <a:t> или </a:t>
            </a:r>
            <a:r>
              <a:rPr lang="ru-RU" b="1" dirty="0" smtClean="0"/>
              <a:t>исключена</a:t>
            </a:r>
            <a:r>
              <a:rPr lang="ru-RU" dirty="0" smtClean="0"/>
              <a:t> по любым причинам, кроме  «Иное».</a:t>
            </a:r>
          </a:p>
          <a:p>
            <a:r>
              <a:rPr lang="ru-RU" dirty="0" smtClean="0"/>
              <a:t>2. Признак «</a:t>
            </a:r>
            <a:r>
              <a:rPr lang="ru-RU" b="1" dirty="0" smtClean="0"/>
              <a:t>Диагноз подтвержден</a:t>
            </a:r>
            <a:r>
              <a:rPr lang="ru-RU" dirty="0" smtClean="0"/>
              <a:t>» не установлен.</a:t>
            </a:r>
          </a:p>
          <a:p>
            <a:endParaRPr lang="ru-RU" b="1" dirty="0"/>
          </a:p>
          <a:p>
            <a:r>
              <a:rPr lang="ru-RU" dirty="0" smtClean="0"/>
              <a:t>Принадлежность к субъекту/ФОИВ определяется по </a:t>
            </a:r>
            <a:r>
              <a:rPr lang="ru-RU" b="1" dirty="0" smtClean="0"/>
              <a:t>медицинской организации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28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ВПЕРВЫЕ ВЫЯВЛЕННЫХ И РЕЦИДИВОВ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(5/5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9222" y="1451429"/>
            <a:ext cx="106425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каждый момент времени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каждая регистровая запись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принадлежащая субъекту РФ\ФОИВ,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должна быть отнесена к одной из трех категорий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впервые выявленный случай,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случай рецидива,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случай лица с неуточненной активностью туберкулезного процесса.</a:t>
            </a:r>
          </a:p>
          <a:p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Регистровые записи,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удовлетворяющие условиям отнесения к этим категориям, считаются дефектными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 ним регулярно собирается отчетность для Минздрава России, и они подлежат оформлению как один из перечисленных выше случаев, либо исключению по причине «Иное» (вне статистики).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29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ФРБТ. УЧЕТ МЛУ/ШЛУ (1/3)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222" y="1346200"/>
            <a:ext cx="10862826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ТЕРМИНОЛОГИЯ:</a:t>
            </a:r>
          </a:p>
          <a:p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Множественная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лекарственная устойчивость (</a:t>
            </a:r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МЛУ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микобактерий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туберкулеза –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устойчивость возбудителя к сочетанию 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изониазида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рифампицина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независимо от наличия устойчивости к другим противотуберкулезным препаратам</a:t>
            </a:r>
            <a:endParaRPr lang="ru-RU" sz="2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Широкая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лекарственная устойчивость (</a:t>
            </a:r>
            <a:r>
              <a:rPr lang="ru-RU" sz="21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ШЛУ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микобактерий туберкулеза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вид устойчивости, при которой определяется сочетанная устойчивость к 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изониазиду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рифампицину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фторхинолону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канамицину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и\или 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амикацину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и\или </a:t>
            </a:r>
            <a:r>
              <a:rPr lang="ru-RU" sz="2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капреомицину</a:t>
            </a:r>
            <a:r>
              <a:rPr lang="ru-RU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независимо от наличия устойчивости к другим противотуберкулезным </a:t>
            </a:r>
            <a:r>
              <a:rPr lang="ru-RU" sz="2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препаратам</a:t>
            </a:r>
          </a:p>
        </p:txBody>
      </p:sp>
    </p:spTree>
    <p:extLst>
      <p:ext uri="{BB962C8B-B14F-4D97-AF65-F5344CB8AC3E}">
        <p14:creationId xmlns:p14="http://schemas.microsoft.com/office/powerpoint/2010/main" val="348115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09221" cy="1021278"/>
          </a:xfrm>
          <a:prstGeom prst="rect">
            <a:avLst/>
          </a:prstGeom>
          <a:solidFill>
            <a:srgbClr val="546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1015308"/>
            <a:ext cx="12204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427" y="468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5"/>
          <p:cNvSpPr txBox="1">
            <a:spLocks noChangeArrowheads="1"/>
          </p:cNvSpPr>
          <p:nvPr/>
        </p:nvSpPr>
        <p:spPr bwMode="auto">
          <a:xfrm>
            <a:off x="1067979" y="329983"/>
            <a:ext cx="9849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ФРБТ</a:t>
            </a:r>
            <a:r>
              <a:rPr lang="ru-RU" altLang="ru-RU" sz="2000" dirty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УЧЕТ МЛУ/ШЛУ </a:t>
            </a:r>
            <a:r>
              <a:rPr lang="ru-RU" altLang="ru-RU" sz="2000" dirty="0" smtClean="0">
                <a:solidFill>
                  <a:srgbClr val="26262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(2/3) </a:t>
            </a:r>
            <a:endParaRPr lang="ru-RU" altLang="ru-RU" sz="2000" dirty="0">
              <a:solidFill>
                <a:srgbClr val="26262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10" y="1300524"/>
            <a:ext cx="7614557" cy="52139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15085" y="1300524"/>
            <a:ext cx="361405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Регистровая запись </a:t>
            </a:r>
            <a:r>
              <a:rPr lang="ru-RU" b="1" dirty="0" smtClean="0"/>
              <a:t>открыта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Поле «Тестирование на лекарственную устойчивость» заполнено значением: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МЛУ</a:t>
            </a:r>
            <a:r>
              <a:rPr lang="ru-RU" dirty="0" smtClean="0"/>
              <a:t> – считается, что у пациента туберкулез с МЛУ,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ШЛУ</a:t>
            </a:r>
            <a:r>
              <a:rPr lang="ru-RU" dirty="0" smtClean="0"/>
              <a:t> </a:t>
            </a:r>
            <a:r>
              <a:rPr lang="ru-RU" dirty="0"/>
              <a:t>– считается, что у пациента туберкулез с </a:t>
            </a:r>
            <a:r>
              <a:rPr lang="ru-RU" dirty="0" smtClean="0"/>
              <a:t>ШЛУ,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иные значения – считается, что у пациента </a:t>
            </a:r>
            <a:r>
              <a:rPr lang="ru-RU" b="1" dirty="0" smtClean="0"/>
              <a:t>отсутствует МЛУ или ШЛУ</a:t>
            </a:r>
            <a:r>
              <a:rPr lang="ru-RU" dirty="0" smtClean="0"/>
              <a:t>.</a:t>
            </a:r>
          </a:p>
          <a:p>
            <a:endParaRPr lang="ru-RU" b="1" dirty="0"/>
          </a:p>
          <a:p>
            <a:r>
              <a:rPr lang="ru-RU" dirty="0" smtClean="0"/>
              <a:t>Принадлежность к субъекту/ФОИВ определяется по </a:t>
            </a:r>
            <a:r>
              <a:rPr lang="ru-RU" b="1" dirty="0" smtClean="0"/>
              <a:t>медицинской организации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17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14286</TotalTime>
  <Words>1533</Words>
  <Application>Microsoft Office PowerPoint</Application>
  <PresentationFormat>Произвольный</PresentationFormat>
  <Paragraphs>217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Верхунова</dc:creator>
  <cp:lastModifiedBy>Рузиля Гисматуллина</cp:lastModifiedBy>
  <cp:revision>932</cp:revision>
  <cp:lastPrinted>2016-07-01T17:15:19Z</cp:lastPrinted>
  <dcterms:created xsi:type="dcterms:W3CDTF">2016-01-29T10:45:09Z</dcterms:created>
  <dcterms:modified xsi:type="dcterms:W3CDTF">2018-10-18T05:34:51Z</dcterms:modified>
</cp:coreProperties>
</file>